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4" r:id="rId3"/>
    <p:sldId id="257" r:id="rId4"/>
    <p:sldId id="258" r:id="rId5"/>
    <p:sldId id="259" r:id="rId6"/>
    <p:sldId id="276" r:id="rId7"/>
    <p:sldId id="260" r:id="rId8"/>
    <p:sldId id="261" r:id="rId9"/>
    <p:sldId id="269" r:id="rId10"/>
    <p:sldId id="278"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4335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6" autoAdjust="0"/>
    <p:restoredTop sz="94660"/>
  </p:normalViewPr>
  <p:slideViewPr>
    <p:cSldViewPr snapToGrid="0">
      <p:cViewPr>
        <p:scale>
          <a:sx n="40" d="100"/>
          <a:sy n="40" d="100"/>
        </p:scale>
        <p:origin x="-1698" y="-864"/>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6F3EC55-CBEF-438E-AA3A-B154C6ED9E69}" type="datetimeFigureOut">
              <a:rPr lang="en-US" smtClean="0"/>
              <a:t>8/14/2018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DFBED8-2728-44BC-9086-223E15A1D868}" type="slidenum">
              <a:rPr lang="en-US" smtClean="0"/>
              <a:t>‹Nº›</a:t>
            </a:fld>
            <a:endParaRPr lang="en-US"/>
          </a:p>
        </p:txBody>
      </p:sp>
    </p:spTree>
    <p:extLst>
      <p:ext uri="{BB962C8B-B14F-4D97-AF65-F5344CB8AC3E}">
        <p14:creationId xmlns:p14="http://schemas.microsoft.com/office/powerpoint/2010/main" val="5074446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6F3EC55-CBEF-438E-AA3A-B154C6ED9E69}" type="datetimeFigureOut">
              <a:rPr lang="en-US" smtClean="0"/>
              <a:t>8/14/2018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DFBED8-2728-44BC-9086-223E15A1D868}" type="slidenum">
              <a:rPr lang="en-US" smtClean="0"/>
              <a:t>‹Nº›</a:t>
            </a:fld>
            <a:endParaRPr lang="en-US"/>
          </a:p>
        </p:txBody>
      </p:sp>
    </p:spTree>
    <p:extLst>
      <p:ext uri="{BB962C8B-B14F-4D97-AF65-F5344CB8AC3E}">
        <p14:creationId xmlns:p14="http://schemas.microsoft.com/office/powerpoint/2010/main" val="18988472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6F3EC55-CBEF-438E-AA3A-B154C6ED9E69}" type="datetimeFigureOut">
              <a:rPr lang="en-US" smtClean="0"/>
              <a:t>8/14/2018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DFBED8-2728-44BC-9086-223E15A1D868}" type="slidenum">
              <a:rPr lang="en-US" smtClean="0"/>
              <a:t>‹Nº›</a:t>
            </a:fld>
            <a:endParaRPr lang="en-US"/>
          </a:p>
        </p:txBody>
      </p:sp>
    </p:spTree>
    <p:extLst>
      <p:ext uri="{BB962C8B-B14F-4D97-AF65-F5344CB8AC3E}">
        <p14:creationId xmlns:p14="http://schemas.microsoft.com/office/powerpoint/2010/main" val="36344865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6F3EC55-CBEF-438E-AA3A-B154C6ED9E69}" type="datetimeFigureOut">
              <a:rPr lang="en-US" smtClean="0"/>
              <a:t>8/14/2018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DFBED8-2728-44BC-9086-223E15A1D868}" type="slidenum">
              <a:rPr lang="en-US" smtClean="0"/>
              <a:t>‹Nº›</a:t>
            </a:fld>
            <a:endParaRPr lang="en-US"/>
          </a:p>
        </p:txBody>
      </p:sp>
    </p:spTree>
    <p:extLst>
      <p:ext uri="{BB962C8B-B14F-4D97-AF65-F5344CB8AC3E}">
        <p14:creationId xmlns:p14="http://schemas.microsoft.com/office/powerpoint/2010/main" val="32006666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6F3EC55-CBEF-438E-AA3A-B154C6ED9E69}" type="datetimeFigureOut">
              <a:rPr lang="en-US" smtClean="0"/>
              <a:t>8/14/2018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DFBED8-2728-44BC-9086-223E15A1D868}" type="slidenum">
              <a:rPr lang="en-US" smtClean="0"/>
              <a:t>‹Nº›</a:t>
            </a:fld>
            <a:endParaRPr lang="en-US"/>
          </a:p>
        </p:txBody>
      </p:sp>
    </p:spTree>
    <p:extLst>
      <p:ext uri="{BB962C8B-B14F-4D97-AF65-F5344CB8AC3E}">
        <p14:creationId xmlns:p14="http://schemas.microsoft.com/office/powerpoint/2010/main" val="8004117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6F3EC55-CBEF-438E-AA3A-B154C6ED9E69}" type="datetimeFigureOut">
              <a:rPr lang="en-US" smtClean="0"/>
              <a:t>8/14/2018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3DFBED8-2728-44BC-9086-223E15A1D868}" type="slidenum">
              <a:rPr lang="en-US" smtClean="0"/>
              <a:t>‹Nº›</a:t>
            </a:fld>
            <a:endParaRPr lang="en-US"/>
          </a:p>
        </p:txBody>
      </p:sp>
    </p:spTree>
    <p:extLst>
      <p:ext uri="{BB962C8B-B14F-4D97-AF65-F5344CB8AC3E}">
        <p14:creationId xmlns:p14="http://schemas.microsoft.com/office/powerpoint/2010/main" val="27608502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6F3EC55-CBEF-438E-AA3A-B154C6ED9E69}" type="datetimeFigureOut">
              <a:rPr lang="en-US" smtClean="0"/>
              <a:t>8/14/2018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3DFBED8-2728-44BC-9086-223E15A1D868}" type="slidenum">
              <a:rPr lang="en-US" smtClean="0"/>
              <a:t>‹Nº›</a:t>
            </a:fld>
            <a:endParaRPr lang="en-US"/>
          </a:p>
        </p:txBody>
      </p:sp>
    </p:spTree>
    <p:extLst>
      <p:ext uri="{BB962C8B-B14F-4D97-AF65-F5344CB8AC3E}">
        <p14:creationId xmlns:p14="http://schemas.microsoft.com/office/powerpoint/2010/main" val="22105892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6F3EC55-CBEF-438E-AA3A-B154C6ED9E69}" type="datetimeFigureOut">
              <a:rPr lang="en-US" smtClean="0"/>
              <a:t>8/14/2018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3DFBED8-2728-44BC-9086-223E15A1D868}" type="slidenum">
              <a:rPr lang="en-US" smtClean="0"/>
              <a:t>‹Nº›</a:t>
            </a:fld>
            <a:endParaRPr lang="en-US"/>
          </a:p>
        </p:txBody>
      </p:sp>
    </p:spTree>
    <p:extLst>
      <p:ext uri="{BB962C8B-B14F-4D97-AF65-F5344CB8AC3E}">
        <p14:creationId xmlns:p14="http://schemas.microsoft.com/office/powerpoint/2010/main" val="701973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F3EC55-CBEF-438E-AA3A-B154C6ED9E69}" type="datetimeFigureOut">
              <a:rPr lang="en-US" smtClean="0"/>
              <a:t>8/14/2018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3DFBED8-2728-44BC-9086-223E15A1D868}" type="slidenum">
              <a:rPr lang="en-US" smtClean="0"/>
              <a:t>‹Nº›</a:t>
            </a:fld>
            <a:endParaRPr lang="en-US"/>
          </a:p>
        </p:txBody>
      </p:sp>
    </p:spTree>
    <p:extLst>
      <p:ext uri="{BB962C8B-B14F-4D97-AF65-F5344CB8AC3E}">
        <p14:creationId xmlns:p14="http://schemas.microsoft.com/office/powerpoint/2010/main" val="38546730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6F3EC55-CBEF-438E-AA3A-B154C6ED9E69}" type="datetimeFigureOut">
              <a:rPr lang="en-US" smtClean="0"/>
              <a:t>8/14/2018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3DFBED8-2728-44BC-9086-223E15A1D868}" type="slidenum">
              <a:rPr lang="en-US" smtClean="0"/>
              <a:t>‹Nº›</a:t>
            </a:fld>
            <a:endParaRPr lang="en-US"/>
          </a:p>
        </p:txBody>
      </p:sp>
    </p:spTree>
    <p:extLst>
      <p:ext uri="{BB962C8B-B14F-4D97-AF65-F5344CB8AC3E}">
        <p14:creationId xmlns:p14="http://schemas.microsoft.com/office/powerpoint/2010/main" val="36647109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6F3EC55-CBEF-438E-AA3A-B154C6ED9E69}" type="datetimeFigureOut">
              <a:rPr lang="en-US" smtClean="0"/>
              <a:t>8/14/2018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3DFBED8-2728-44BC-9086-223E15A1D868}" type="slidenum">
              <a:rPr lang="en-US" smtClean="0"/>
              <a:t>‹Nº›</a:t>
            </a:fld>
            <a:endParaRPr lang="en-US"/>
          </a:p>
        </p:txBody>
      </p:sp>
    </p:spTree>
    <p:extLst>
      <p:ext uri="{BB962C8B-B14F-4D97-AF65-F5344CB8AC3E}">
        <p14:creationId xmlns:p14="http://schemas.microsoft.com/office/powerpoint/2010/main" val="29363186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14335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6F3EC55-CBEF-438E-AA3A-B154C6ED9E69}" type="datetimeFigureOut">
              <a:rPr lang="en-US" smtClean="0"/>
              <a:t>8/14/2018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3DFBED8-2728-44BC-9086-223E15A1D868}" type="slidenum">
              <a:rPr lang="en-US" smtClean="0"/>
              <a:t>‹Nº›</a:t>
            </a:fld>
            <a:endParaRPr lang="en-US"/>
          </a:p>
        </p:txBody>
      </p:sp>
    </p:spTree>
    <p:extLst>
      <p:ext uri="{BB962C8B-B14F-4D97-AF65-F5344CB8AC3E}">
        <p14:creationId xmlns:p14="http://schemas.microsoft.com/office/powerpoint/2010/main" val="31099605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mailto:ga_SPE@Bentley.edu" TargetMode="External"/><Relationship Id="rId2" Type="http://schemas.openxmlformats.org/officeDocument/2006/relationships/hyperlink" Target="mailto:ga_GSAinfo@Bentley.edu" TargetMode="External"/><Relationship Id="rId1" Type="http://schemas.openxmlformats.org/officeDocument/2006/relationships/slideLayout" Target="../slideLayouts/slideLayout2.xml"/><Relationship Id="rId6" Type="http://schemas.openxmlformats.org/officeDocument/2006/relationships/hyperlink" Target="mailto:adarcey@bentley.edu" TargetMode="External"/><Relationship Id="rId5" Type="http://schemas.openxmlformats.org/officeDocument/2006/relationships/hyperlink" Target="https://ems.bentley.edu/VirtualEms/" TargetMode="External"/><Relationship Id="rId4" Type="http://schemas.openxmlformats.org/officeDocument/2006/relationships/hyperlink" Target="mailto:ga_catering@bentley.edu"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64974" y="519583"/>
            <a:ext cx="9144000" cy="2387600"/>
          </a:xfrm>
        </p:spPr>
        <p:txBody>
          <a:bodyPr/>
          <a:lstStyle/>
          <a:p>
            <a:r>
              <a:rPr lang="en-US" dirty="0" smtClean="0">
                <a:solidFill>
                  <a:schemeClr val="bg1"/>
                </a:solidFill>
                <a:latin typeface="Garamond" panose="02020404030301010803" pitchFamily="18" charset="0"/>
              </a:rPr>
              <a:t>GSA &amp; Other Graduate Organizations </a:t>
            </a:r>
            <a:endParaRPr lang="en-US" dirty="0">
              <a:solidFill>
                <a:schemeClr val="bg1"/>
              </a:solidFill>
              <a:latin typeface="Garamond" panose="02020404030301010803" pitchFamily="18"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22860" y="2907183"/>
            <a:ext cx="5228228" cy="3925756"/>
          </a:xfrm>
          <a:prstGeom prst="rect">
            <a:avLst/>
          </a:prstGeom>
        </p:spPr>
      </p:pic>
    </p:spTree>
    <p:extLst>
      <p:ext uri="{BB962C8B-B14F-4D97-AF65-F5344CB8AC3E}">
        <p14:creationId xmlns:p14="http://schemas.microsoft.com/office/powerpoint/2010/main" val="428081911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latin typeface="Garamond" panose="02020404030301010803" pitchFamily="18" charset="0"/>
              </a:rPr>
              <a:t>Links and e-mails</a:t>
            </a:r>
            <a:endParaRPr lang="en-US" dirty="0">
              <a:solidFill>
                <a:schemeClr val="bg1"/>
              </a:solidFill>
              <a:latin typeface="Garamond" panose="02020404030301010803" pitchFamily="18" charset="0"/>
            </a:endParaRPr>
          </a:p>
        </p:txBody>
      </p:sp>
      <p:sp>
        <p:nvSpPr>
          <p:cNvPr id="3" name="Content Placeholder 2"/>
          <p:cNvSpPr>
            <a:spLocks noGrp="1"/>
          </p:cNvSpPr>
          <p:nvPr>
            <p:ph idx="1"/>
          </p:nvPr>
        </p:nvSpPr>
        <p:spPr/>
        <p:txBody>
          <a:bodyPr/>
          <a:lstStyle/>
          <a:p>
            <a:r>
              <a:rPr lang="en-US" dirty="0" smtClean="0">
                <a:solidFill>
                  <a:schemeClr val="bg1"/>
                </a:solidFill>
                <a:latin typeface="Garamond" panose="02020404030301010803" pitchFamily="18" charset="0"/>
              </a:rPr>
              <a:t>GSA main contact: </a:t>
            </a:r>
            <a:r>
              <a:rPr lang="en-US" dirty="0" smtClean="0">
                <a:solidFill>
                  <a:schemeClr val="bg1"/>
                </a:solidFill>
                <a:latin typeface="Garamond" panose="02020404030301010803" pitchFamily="18" charset="0"/>
                <a:hlinkClick r:id="rId2"/>
              </a:rPr>
              <a:t>ga_GSAinfo@bentley.edu</a:t>
            </a:r>
            <a:r>
              <a:rPr lang="en-US" dirty="0" smtClean="0">
                <a:solidFill>
                  <a:schemeClr val="bg1"/>
                </a:solidFill>
                <a:latin typeface="Garamond" panose="02020404030301010803" pitchFamily="18" charset="0"/>
              </a:rPr>
              <a:t> </a:t>
            </a:r>
          </a:p>
          <a:p>
            <a:r>
              <a:rPr lang="en-US" dirty="0" smtClean="0">
                <a:solidFill>
                  <a:schemeClr val="bg1"/>
                </a:solidFill>
                <a:latin typeface="Garamond" panose="02020404030301010803" pitchFamily="18" charset="0"/>
              </a:rPr>
              <a:t>Poster Approval: </a:t>
            </a:r>
            <a:r>
              <a:rPr lang="en-US" dirty="0" smtClean="0">
                <a:solidFill>
                  <a:schemeClr val="bg1"/>
                </a:solidFill>
                <a:latin typeface="Garamond" panose="02020404030301010803" pitchFamily="18" charset="0"/>
                <a:hlinkClick r:id="rId3"/>
              </a:rPr>
              <a:t>ga_SPE@bentley.edu</a:t>
            </a:r>
            <a:r>
              <a:rPr lang="en-US" dirty="0" smtClean="0">
                <a:solidFill>
                  <a:schemeClr val="bg1"/>
                </a:solidFill>
                <a:latin typeface="Garamond" panose="02020404030301010803" pitchFamily="18" charset="0"/>
              </a:rPr>
              <a:t> </a:t>
            </a:r>
          </a:p>
          <a:p>
            <a:r>
              <a:rPr lang="en-US" dirty="0" smtClean="0">
                <a:solidFill>
                  <a:schemeClr val="bg1"/>
                </a:solidFill>
                <a:latin typeface="Garamond" panose="02020404030301010803" pitchFamily="18" charset="0"/>
              </a:rPr>
              <a:t>For ordering food through Sodexo: </a:t>
            </a:r>
            <a:r>
              <a:rPr lang="en-US" dirty="0" smtClean="0">
                <a:solidFill>
                  <a:schemeClr val="bg1"/>
                </a:solidFill>
                <a:latin typeface="Garamond" panose="02020404030301010803" pitchFamily="18" charset="0"/>
                <a:hlinkClick r:id="rId4"/>
              </a:rPr>
              <a:t>ga_catering@bentley.edu</a:t>
            </a:r>
            <a:r>
              <a:rPr lang="en-US" dirty="0">
                <a:solidFill>
                  <a:schemeClr val="bg1"/>
                </a:solidFill>
                <a:latin typeface="Garamond" panose="02020404030301010803" pitchFamily="18" charset="0"/>
              </a:rPr>
              <a:t> </a:t>
            </a:r>
            <a:endParaRPr lang="en-US" dirty="0" smtClean="0">
              <a:solidFill>
                <a:schemeClr val="bg1"/>
              </a:solidFill>
              <a:latin typeface="Garamond" panose="02020404030301010803" pitchFamily="18" charset="0"/>
            </a:endParaRPr>
          </a:p>
          <a:p>
            <a:r>
              <a:rPr lang="en-US" dirty="0" smtClean="0">
                <a:solidFill>
                  <a:schemeClr val="bg1"/>
                </a:solidFill>
                <a:latin typeface="Garamond" panose="02020404030301010803" pitchFamily="18" charset="0"/>
              </a:rPr>
              <a:t>To book rooms: </a:t>
            </a:r>
            <a:r>
              <a:rPr lang="en-US" dirty="0" smtClean="0">
                <a:solidFill>
                  <a:schemeClr val="bg1"/>
                </a:solidFill>
                <a:latin typeface="Garamond" panose="02020404030301010803" pitchFamily="18" charset="0"/>
                <a:hlinkClick r:id="rId5"/>
              </a:rPr>
              <a:t>https://ems.bentley.edu/VirtualEms/</a:t>
            </a:r>
            <a:endParaRPr lang="en-US" dirty="0" smtClean="0">
              <a:solidFill>
                <a:schemeClr val="bg1"/>
              </a:solidFill>
              <a:latin typeface="Garamond" panose="02020404030301010803" pitchFamily="18" charset="0"/>
            </a:endParaRPr>
          </a:p>
          <a:p>
            <a:r>
              <a:rPr lang="en-US" dirty="0" smtClean="0">
                <a:solidFill>
                  <a:schemeClr val="bg1"/>
                </a:solidFill>
                <a:latin typeface="Garamond" panose="02020404030301010803" pitchFamily="18" charset="0"/>
              </a:rPr>
              <a:t>Email concerns: </a:t>
            </a:r>
            <a:r>
              <a:rPr lang="en-US" dirty="0" smtClean="0">
                <a:solidFill>
                  <a:schemeClr val="bg1"/>
                </a:solidFill>
                <a:latin typeface="Garamond" panose="02020404030301010803" pitchFamily="18" charset="0"/>
                <a:hlinkClick r:id="rId6"/>
              </a:rPr>
              <a:t>adarcey@bentley.edu</a:t>
            </a:r>
            <a:r>
              <a:rPr lang="en-US" dirty="0" smtClean="0">
                <a:solidFill>
                  <a:schemeClr val="bg1"/>
                </a:solidFill>
                <a:latin typeface="Garamond" panose="02020404030301010803" pitchFamily="18" charset="0"/>
              </a:rPr>
              <a:t> </a:t>
            </a:r>
            <a:endParaRPr lang="en-US" dirty="0"/>
          </a:p>
        </p:txBody>
      </p:sp>
    </p:spTree>
    <p:extLst>
      <p:ext uri="{BB962C8B-B14F-4D97-AF65-F5344CB8AC3E}">
        <p14:creationId xmlns:p14="http://schemas.microsoft.com/office/powerpoint/2010/main" val="123369506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solidFill>
                  <a:schemeClr val="bg1"/>
                </a:solidFill>
                <a:latin typeface="Garamond" panose="02020404030301010803" pitchFamily="18" charset="0"/>
              </a:rPr>
              <a:t>Graduate Organizations Format  </a:t>
            </a:r>
            <a:endParaRPr lang="en-US" dirty="0">
              <a:solidFill>
                <a:schemeClr val="bg1"/>
              </a:solidFill>
              <a:latin typeface="Garamond" panose="02020404030301010803" pitchFamily="18" charset="0"/>
            </a:endParaRPr>
          </a:p>
        </p:txBody>
      </p:sp>
    </p:spTree>
    <p:extLst>
      <p:ext uri="{BB962C8B-B14F-4D97-AF65-F5344CB8AC3E}">
        <p14:creationId xmlns:p14="http://schemas.microsoft.com/office/powerpoint/2010/main" val="250010777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latin typeface="Garamond" panose="02020404030301010803" pitchFamily="18" charset="0"/>
              </a:rPr>
              <a:t>GRAD ORG REQUIRMENTS</a:t>
            </a:r>
            <a:endParaRPr lang="en-US" dirty="0">
              <a:solidFill>
                <a:schemeClr val="bg1"/>
              </a:solidFill>
              <a:latin typeface="Garamond" panose="02020404030301010803" pitchFamily="18" charset="0"/>
            </a:endParaRPr>
          </a:p>
        </p:txBody>
      </p:sp>
      <p:sp>
        <p:nvSpPr>
          <p:cNvPr id="3" name="Content Placeholder 2"/>
          <p:cNvSpPr>
            <a:spLocks noGrp="1"/>
          </p:cNvSpPr>
          <p:nvPr>
            <p:ph idx="1"/>
          </p:nvPr>
        </p:nvSpPr>
        <p:spPr>
          <a:xfrm>
            <a:off x="838200" y="1425388"/>
            <a:ext cx="10515600" cy="4751575"/>
          </a:xfrm>
        </p:spPr>
        <p:txBody>
          <a:bodyPr>
            <a:normAutofit fontScale="92500" lnSpcReduction="20000"/>
          </a:bodyPr>
          <a:lstStyle/>
          <a:p>
            <a:pPr indent="0">
              <a:lnSpc>
                <a:spcPct val="110000"/>
              </a:lnSpc>
            </a:pPr>
            <a:r>
              <a:rPr lang="en-US" dirty="0" smtClean="0">
                <a:solidFill>
                  <a:schemeClr val="bg1"/>
                </a:solidFill>
                <a:latin typeface="Garamond" panose="02020404030301010803" pitchFamily="18" charset="0"/>
              </a:rPr>
              <a:t>Each organization needs to have at least three board members:</a:t>
            </a:r>
          </a:p>
          <a:p>
            <a:pPr lvl="1" indent="0">
              <a:lnSpc>
                <a:spcPct val="110000"/>
              </a:lnSpc>
            </a:pPr>
            <a:r>
              <a:rPr lang="en-US" dirty="0" smtClean="0">
                <a:solidFill>
                  <a:schemeClr val="bg1"/>
                </a:solidFill>
                <a:latin typeface="Garamond" panose="02020404030301010803" pitchFamily="18" charset="0"/>
              </a:rPr>
              <a:t>President</a:t>
            </a:r>
          </a:p>
          <a:p>
            <a:pPr lvl="1" indent="0">
              <a:lnSpc>
                <a:spcPct val="110000"/>
              </a:lnSpc>
            </a:pPr>
            <a:r>
              <a:rPr lang="en-US" dirty="0" smtClean="0">
                <a:solidFill>
                  <a:schemeClr val="bg1"/>
                </a:solidFill>
                <a:latin typeface="Garamond" panose="02020404030301010803" pitchFamily="18" charset="0"/>
              </a:rPr>
              <a:t>VP of Operation </a:t>
            </a:r>
          </a:p>
          <a:p>
            <a:pPr lvl="1" indent="0">
              <a:lnSpc>
                <a:spcPct val="110000"/>
              </a:lnSpc>
            </a:pPr>
            <a:r>
              <a:rPr lang="en-US" dirty="0" smtClean="0">
                <a:solidFill>
                  <a:schemeClr val="bg1"/>
                </a:solidFill>
                <a:latin typeface="Garamond" panose="02020404030301010803" pitchFamily="18" charset="0"/>
              </a:rPr>
              <a:t>VP of Communication</a:t>
            </a:r>
          </a:p>
          <a:p>
            <a:pPr indent="0">
              <a:lnSpc>
                <a:spcPct val="110000"/>
              </a:lnSpc>
            </a:pPr>
            <a:r>
              <a:rPr lang="en-US" dirty="0" smtClean="0">
                <a:solidFill>
                  <a:schemeClr val="bg1"/>
                </a:solidFill>
                <a:latin typeface="Garamond" panose="02020404030301010803" pitchFamily="18" charset="0"/>
              </a:rPr>
              <a:t>Number of executive board positions can expand as needed</a:t>
            </a:r>
            <a:endParaRPr lang="en-US" dirty="0">
              <a:solidFill>
                <a:schemeClr val="bg1"/>
              </a:solidFill>
              <a:latin typeface="Garamond" panose="02020404030301010803" pitchFamily="18" charset="0"/>
            </a:endParaRPr>
          </a:p>
          <a:p>
            <a:pPr indent="0">
              <a:lnSpc>
                <a:spcPct val="110000"/>
              </a:lnSpc>
            </a:pPr>
            <a:r>
              <a:rPr lang="en-US" dirty="0" smtClean="0">
                <a:solidFill>
                  <a:schemeClr val="bg1"/>
                </a:solidFill>
                <a:latin typeface="Garamond" panose="02020404030301010803" pitchFamily="18" charset="0"/>
              </a:rPr>
              <a:t>Executive Board positions responsibilities can change between positions </a:t>
            </a:r>
          </a:p>
          <a:p>
            <a:pPr lvl="1" indent="0">
              <a:lnSpc>
                <a:spcPct val="110000"/>
              </a:lnSpc>
            </a:pPr>
            <a:r>
              <a:rPr lang="en-US" dirty="0" smtClean="0">
                <a:solidFill>
                  <a:schemeClr val="bg1"/>
                </a:solidFill>
                <a:latin typeface="Garamond" panose="02020404030301010803" pitchFamily="18" charset="0"/>
              </a:rPr>
              <a:t>Responsibilities of President, VP of Operations, &amp; VP of Communication positions need to be completed</a:t>
            </a:r>
          </a:p>
          <a:p>
            <a:pPr indent="0">
              <a:lnSpc>
                <a:spcPct val="110000"/>
              </a:lnSpc>
            </a:pPr>
            <a:r>
              <a:rPr lang="en-US" dirty="0" smtClean="0">
                <a:solidFill>
                  <a:schemeClr val="bg1"/>
                </a:solidFill>
                <a:latin typeface="Garamond" panose="02020404030301010803" pitchFamily="18" charset="0"/>
              </a:rPr>
              <a:t>Position titles can change as well – the focus is on the responsibilities</a:t>
            </a:r>
          </a:p>
          <a:p>
            <a:pPr indent="0">
              <a:lnSpc>
                <a:spcPct val="110000"/>
              </a:lnSpc>
            </a:pPr>
            <a:r>
              <a:rPr lang="en-US" dirty="0">
                <a:solidFill>
                  <a:schemeClr val="bg1"/>
                </a:solidFill>
                <a:latin typeface="Garamond" panose="02020404030301010803" pitchFamily="18" charset="0"/>
              </a:rPr>
              <a:t>In order to start a new organization, a minimum of 50 signatures from graduate students supporting the organization are required</a:t>
            </a:r>
          </a:p>
          <a:p>
            <a:endParaRPr lang="en-US" dirty="0" smtClean="0">
              <a:solidFill>
                <a:schemeClr val="bg1"/>
              </a:solidFill>
            </a:endParaRPr>
          </a:p>
        </p:txBody>
      </p:sp>
    </p:spTree>
    <p:extLst>
      <p:ext uri="{BB962C8B-B14F-4D97-AF65-F5344CB8AC3E}">
        <p14:creationId xmlns:p14="http://schemas.microsoft.com/office/powerpoint/2010/main" val="112032072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chemeClr val="bg1"/>
                </a:solidFill>
                <a:latin typeface="Garamond" panose="02020404030301010803" pitchFamily="18" charset="0"/>
              </a:rPr>
              <a:t>All Grad Organizations are expected to meet the following requirements:</a:t>
            </a:r>
            <a:endParaRPr lang="en-US" dirty="0">
              <a:solidFill>
                <a:schemeClr val="bg1"/>
              </a:solidFill>
              <a:latin typeface="Garamond" panose="02020404030301010803" pitchFamily="18" charset="0"/>
            </a:endParaRPr>
          </a:p>
        </p:txBody>
      </p:sp>
      <p:sp>
        <p:nvSpPr>
          <p:cNvPr id="3" name="Content Placeholder 2"/>
          <p:cNvSpPr>
            <a:spLocks noGrp="1"/>
          </p:cNvSpPr>
          <p:nvPr>
            <p:ph idx="1"/>
          </p:nvPr>
        </p:nvSpPr>
        <p:spPr/>
        <p:txBody>
          <a:bodyPr>
            <a:normAutofit lnSpcReduction="10000"/>
          </a:bodyPr>
          <a:lstStyle/>
          <a:p>
            <a:pPr>
              <a:lnSpc>
                <a:spcPct val="100000"/>
              </a:lnSpc>
              <a:spcBef>
                <a:spcPts val="0"/>
              </a:spcBef>
            </a:pPr>
            <a:r>
              <a:rPr lang="en-US" dirty="0">
                <a:solidFill>
                  <a:schemeClr val="bg1"/>
                </a:solidFill>
                <a:latin typeface="Garamond" panose="02020404030301010803" pitchFamily="18" charset="0"/>
              </a:rPr>
              <a:t>Primary Purpose:  Serving the entire Bentley Graduate Community </a:t>
            </a:r>
          </a:p>
          <a:p>
            <a:pPr>
              <a:lnSpc>
                <a:spcPct val="100000"/>
              </a:lnSpc>
              <a:spcBef>
                <a:spcPts val="0"/>
              </a:spcBef>
            </a:pPr>
            <a:r>
              <a:rPr lang="en-US" dirty="0" smtClean="0">
                <a:solidFill>
                  <a:schemeClr val="bg1"/>
                </a:solidFill>
                <a:latin typeface="Garamond" panose="02020404030301010803" pitchFamily="18" charset="0"/>
              </a:rPr>
              <a:t>Must comply with all local, state, and federal laws and regulations, and with Bentley’s policies and requirements, as set forth in the Bentley University Student Handbook and any other materials from the GSA</a:t>
            </a:r>
          </a:p>
          <a:p>
            <a:pPr>
              <a:lnSpc>
                <a:spcPct val="100000"/>
              </a:lnSpc>
              <a:spcBef>
                <a:spcPts val="0"/>
              </a:spcBef>
            </a:pPr>
            <a:r>
              <a:rPr lang="en-US" dirty="0" smtClean="0">
                <a:solidFill>
                  <a:schemeClr val="bg1"/>
                </a:solidFill>
                <a:latin typeface="Garamond" panose="02020404030301010803" pitchFamily="18" charset="0"/>
              </a:rPr>
              <a:t>Operate in a manner consistent with the goals and standards of the University</a:t>
            </a:r>
          </a:p>
          <a:p>
            <a:pPr>
              <a:lnSpc>
                <a:spcPct val="100000"/>
              </a:lnSpc>
              <a:spcBef>
                <a:spcPts val="0"/>
              </a:spcBef>
            </a:pPr>
            <a:r>
              <a:rPr lang="en-US" dirty="0" smtClean="0">
                <a:solidFill>
                  <a:schemeClr val="bg1"/>
                </a:solidFill>
                <a:latin typeface="Garamond" panose="02020404030301010803" pitchFamily="18" charset="0"/>
              </a:rPr>
              <a:t>Grad Organizations cannot have their name changed unless the current name has been used for at least five years. To ask for a name change, an organization must submit a new constitution that reflects the new name. The decision will be made by the GSA Board on a case-by-case basis.</a:t>
            </a:r>
          </a:p>
          <a:p>
            <a:endParaRPr lang="en-US" dirty="0"/>
          </a:p>
        </p:txBody>
      </p:sp>
    </p:spTree>
    <p:extLst>
      <p:ext uri="{BB962C8B-B14F-4D97-AF65-F5344CB8AC3E}">
        <p14:creationId xmlns:p14="http://schemas.microsoft.com/office/powerpoint/2010/main" val="405719475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chemeClr val="bg1"/>
                </a:solidFill>
                <a:latin typeface="Garamond" panose="02020404030301010803" pitchFamily="18" charset="0"/>
              </a:rPr>
              <a:t>Graduate Organization Events:</a:t>
            </a:r>
            <a:endParaRPr lang="en-US" dirty="0">
              <a:solidFill>
                <a:schemeClr val="bg1"/>
              </a:solidFill>
              <a:latin typeface="Garamond" panose="02020404030301010803" pitchFamily="18" charset="0"/>
            </a:endParaRPr>
          </a:p>
        </p:txBody>
      </p:sp>
      <p:sp>
        <p:nvSpPr>
          <p:cNvPr id="3" name="Content Placeholder 2"/>
          <p:cNvSpPr>
            <a:spLocks noGrp="1"/>
          </p:cNvSpPr>
          <p:nvPr>
            <p:ph idx="1"/>
          </p:nvPr>
        </p:nvSpPr>
        <p:spPr/>
        <p:txBody>
          <a:bodyPr/>
          <a:lstStyle/>
          <a:p>
            <a:pPr>
              <a:lnSpc>
                <a:spcPct val="100000"/>
              </a:lnSpc>
              <a:spcBef>
                <a:spcPts val="0"/>
              </a:spcBef>
            </a:pPr>
            <a:r>
              <a:rPr lang="en-US" dirty="0">
                <a:solidFill>
                  <a:schemeClr val="bg1"/>
                </a:solidFill>
                <a:latin typeface="Garamond" panose="02020404030301010803" pitchFamily="18" charset="0"/>
              </a:rPr>
              <a:t>Must host a minimum of 2 events per semester.</a:t>
            </a:r>
            <a:endParaRPr lang="en-US" dirty="0" smtClean="0">
              <a:solidFill>
                <a:schemeClr val="bg1"/>
              </a:solidFill>
              <a:latin typeface="Garamond" panose="02020404030301010803" pitchFamily="18" charset="0"/>
            </a:endParaRPr>
          </a:p>
          <a:p>
            <a:pPr>
              <a:lnSpc>
                <a:spcPct val="100000"/>
              </a:lnSpc>
              <a:spcBef>
                <a:spcPts val="0"/>
              </a:spcBef>
            </a:pPr>
            <a:r>
              <a:rPr lang="en-US" dirty="0" smtClean="0">
                <a:solidFill>
                  <a:schemeClr val="bg1"/>
                </a:solidFill>
                <a:latin typeface="Garamond" panose="02020404030301010803" pitchFamily="18" charset="0"/>
              </a:rPr>
              <a:t>Will not discriminate on the basis of race, creed, color, sex, gender identity, sexual orientation, or physical disability.</a:t>
            </a:r>
          </a:p>
          <a:p>
            <a:pPr>
              <a:lnSpc>
                <a:spcPct val="100000"/>
              </a:lnSpc>
              <a:spcBef>
                <a:spcPts val="0"/>
              </a:spcBef>
            </a:pPr>
            <a:r>
              <a:rPr lang="en-US" dirty="0" smtClean="0">
                <a:solidFill>
                  <a:schemeClr val="bg1"/>
                </a:solidFill>
                <a:latin typeface="Garamond" panose="02020404030301010803" pitchFamily="18" charset="0"/>
              </a:rPr>
              <a:t>Will focus on the Bentley Graduate Community as the primary focus. </a:t>
            </a:r>
          </a:p>
          <a:p>
            <a:pPr>
              <a:lnSpc>
                <a:spcPct val="100000"/>
              </a:lnSpc>
              <a:spcBef>
                <a:spcPts val="0"/>
              </a:spcBef>
            </a:pPr>
            <a:r>
              <a:rPr lang="en-US" dirty="0" smtClean="0">
                <a:solidFill>
                  <a:schemeClr val="bg1"/>
                </a:solidFill>
                <a:latin typeface="Garamond" panose="02020404030301010803" pitchFamily="18" charset="0"/>
              </a:rPr>
              <a:t>Grad Organizations receive funding from the Graduate Student Activity Fee – undergraduate students should be invited only with GSA’s approval. </a:t>
            </a:r>
            <a:endParaRPr lang="en-US" dirty="0"/>
          </a:p>
        </p:txBody>
      </p:sp>
    </p:spTree>
    <p:extLst>
      <p:ext uri="{BB962C8B-B14F-4D97-AF65-F5344CB8AC3E}">
        <p14:creationId xmlns:p14="http://schemas.microsoft.com/office/powerpoint/2010/main" val="297126063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latin typeface="Garamond" panose="02020404030301010803" pitchFamily="18" charset="0"/>
              </a:rPr>
              <a:t>R</a:t>
            </a:r>
            <a:r>
              <a:rPr lang="en-US" dirty="0" smtClean="0">
                <a:solidFill>
                  <a:schemeClr val="bg1"/>
                </a:solidFill>
                <a:latin typeface="Garamond" panose="02020404030301010803" pitchFamily="18" charset="0"/>
              </a:rPr>
              <a:t>oles</a:t>
            </a:r>
            <a:endParaRPr lang="en-US" dirty="0">
              <a:solidFill>
                <a:schemeClr val="bg1"/>
              </a:solidFill>
              <a:latin typeface="Garamond" panose="02020404030301010803" pitchFamily="18" charset="0"/>
            </a:endParaRPr>
          </a:p>
        </p:txBody>
      </p:sp>
    </p:spTree>
    <p:extLst>
      <p:ext uri="{BB962C8B-B14F-4D97-AF65-F5344CB8AC3E}">
        <p14:creationId xmlns:p14="http://schemas.microsoft.com/office/powerpoint/2010/main" val="75168424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latin typeface="Garamond" panose="02020404030301010803" pitchFamily="18" charset="0"/>
              </a:rPr>
              <a:t>Roles</a:t>
            </a:r>
            <a:endParaRPr lang="en-US" dirty="0">
              <a:solidFill>
                <a:schemeClr val="bg1"/>
              </a:solidFill>
              <a:latin typeface="Garamond" panose="02020404030301010803" pitchFamily="18" charset="0"/>
            </a:endParaRPr>
          </a:p>
        </p:txBody>
      </p:sp>
      <p:sp>
        <p:nvSpPr>
          <p:cNvPr id="3" name="Content Placeholder 2"/>
          <p:cNvSpPr>
            <a:spLocks noGrp="1"/>
          </p:cNvSpPr>
          <p:nvPr>
            <p:ph idx="1"/>
          </p:nvPr>
        </p:nvSpPr>
        <p:spPr/>
        <p:txBody>
          <a:bodyPr/>
          <a:lstStyle/>
          <a:p>
            <a:pPr lvl="0"/>
            <a:r>
              <a:rPr lang="en-US" b="1" dirty="0">
                <a:solidFill>
                  <a:schemeClr val="bg1"/>
                </a:solidFill>
                <a:latin typeface="Garamond" panose="02020404030301010803" pitchFamily="18" charset="0"/>
              </a:rPr>
              <a:t>President</a:t>
            </a:r>
            <a:endParaRPr lang="en-US" sz="2400" dirty="0">
              <a:solidFill>
                <a:schemeClr val="bg1"/>
              </a:solidFill>
              <a:latin typeface="Garamond" panose="02020404030301010803" pitchFamily="18" charset="0"/>
            </a:endParaRPr>
          </a:p>
          <a:p>
            <a:pPr marL="342900" lvl="1" indent="-342900">
              <a:lnSpc>
                <a:spcPct val="100000"/>
              </a:lnSpc>
              <a:spcBef>
                <a:spcPts val="0"/>
              </a:spcBef>
            </a:pPr>
            <a:r>
              <a:rPr lang="en-US" dirty="0">
                <a:solidFill>
                  <a:schemeClr val="bg1"/>
                </a:solidFill>
                <a:latin typeface="Garamond" panose="02020404030301010803" pitchFamily="18" charset="0"/>
              </a:rPr>
              <a:t>Responsible for leading the organization and coordinating with the GSA</a:t>
            </a:r>
            <a:endParaRPr lang="en-US" sz="2000" dirty="0">
              <a:solidFill>
                <a:schemeClr val="bg1"/>
              </a:solidFill>
              <a:latin typeface="Garamond" panose="02020404030301010803" pitchFamily="18" charset="0"/>
            </a:endParaRPr>
          </a:p>
          <a:p>
            <a:pPr marL="342900" lvl="1" indent="-342900">
              <a:lnSpc>
                <a:spcPct val="100000"/>
              </a:lnSpc>
              <a:spcBef>
                <a:spcPts val="0"/>
              </a:spcBef>
            </a:pPr>
            <a:r>
              <a:rPr lang="en-US" dirty="0">
                <a:solidFill>
                  <a:schemeClr val="bg1"/>
                </a:solidFill>
                <a:latin typeface="Garamond" panose="02020404030301010803" pitchFamily="18" charset="0"/>
              </a:rPr>
              <a:t>Required to attend the GSA sister organization presidents meeting </a:t>
            </a:r>
            <a:endParaRPr lang="en-US" sz="2000" dirty="0">
              <a:solidFill>
                <a:schemeClr val="bg1"/>
              </a:solidFill>
              <a:latin typeface="Garamond" panose="02020404030301010803" pitchFamily="18" charset="0"/>
            </a:endParaRPr>
          </a:p>
          <a:p>
            <a:pPr marL="342900" lvl="1" indent="-342900">
              <a:lnSpc>
                <a:spcPct val="100000"/>
              </a:lnSpc>
              <a:spcBef>
                <a:spcPts val="0"/>
              </a:spcBef>
            </a:pPr>
            <a:r>
              <a:rPr lang="en-US" dirty="0">
                <a:solidFill>
                  <a:schemeClr val="bg1"/>
                </a:solidFill>
                <a:latin typeface="Garamond" panose="02020404030301010803" pitchFamily="18" charset="0"/>
              </a:rPr>
              <a:t>Required to reply to GSA emails</a:t>
            </a:r>
            <a:endParaRPr lang="en-US" sz="2000" dirty="0">
              <a:solidFill>
                <a:schemeClr val="bg1"/>
              </a:solidFill>
              <a:latin typeface="Garamond" panose="02020404030301010803" pitchFamily="18" charset="0"/>
            </a:endParaRPr>
          </a:p>
          <a:p>
            <a:pPr marL="342900" lvl="1" indent="-342900">
              <a:lnSpc>
                <a:spcPct val="100000"/>
              </a:lnSpc>
              <a:spcBef>
                <a:spcPts val="0"/>
              </a:spcBef>
            </a:pPr>
            <a:r>
              <a:rPr lang="en-US" dirty="0">
                <a:solidFill>
                  <a:schemeClr val="bg1"/>
                </a:solidFill>
                <a:latin typeface="Garamond" panose="02020404030301010803" pitchFamily="18" charset="0"/>
              </a:rPr>
              <a:t>Manage University resources wisely, ethically, and according to University and College guidelines</a:t>
            </a:r>
            <a:endParaRPr lang="en-US" sz="2000" dirty="0">
              <a:solidFill>
                <a:schemeClr val="bg1"/>
              </a:solidFill>
              <a:latin typeface="Garamond" panose="02020404030301010803" pitchFamily="18" charset="0"/>
            </a:endParaRPr>
          </a:p>
          <a:p>
            <a:pPr marL="342900" lvl="1" indent="-342900">
              <a:lnSpc>
                <a:spcPct val="100000"/>
              </a:lnSpc>
              <a:spcBef>
                <a:spcPts val="0"/>
              </a:spcBef>
            </a:pPr>
            <a:r>
              <a:rPr lang="en-US" dirty="0">
                <a:solidFill>
                  <a:schemeClr val="bg1"/>
                </a:solidFill>
                <a:latin typeface="Garamond" panose="02020404030301010803" pitchFamily="18" charset="0"/>
              </a:rPr>
              <a:t>Develop and ensure successful officer transitions including good record keeping and new officer orientation</a:t>
            </a:r>
            <a:endParaRPr lang="en-US" sz="2000" dirty="0">
              <a:solidFill>
                <a:schemeClr val="bg1"/>
              </a:solidFill>
              <a:latin typeface="Garamond" panose="02020404030301010803" pitchFamily="18" charset="0"/>
            </a:endParaRPr>
          </a:p>
          <a:p>
            <a:pPr marL="342900" lvl="1" indent="-342900">
              <a:lnSpc>
                <a:spcPct val="100000"/>
              </a:lnSpc>
              <a:spcBef>
                <a:spcPts val="0"/>
              </a:spcBef>
            </a:pPr>
            <a:r>
              <a:rPr lang="en-US" dirty="0">
                <a:solidFill>
                  <a:schemeClr val="bg1"/>
                </a:solidFill>
                <a:latin typeface="Garamond" panose="02020404030301010803" pitchFamily="18" charset="0"/>
              </a:rPr>
              <a:t>Should maintain with GSA an accurate and complete list of officers and members</a:t>
            </a:r>
            <a:endParaRPr lang="en-US" sz="2000" dirty="0">
              <a:solidFill>
                <a:schemeClr val="bg1"/>
              </a:solidFill>
              <a:latin typeface="Garamond" panose="02020404030301010803" pitchFamily="18" charset="0"/>
            </a:endParaRPr>
          </a:p>
          <a:p>
            <a:endParaRPr lang="en-US" dirty="0"/>
          </a:p>
        </p:txBody>
      </p:sp>
    </p:spTree>
    <p:extLst>
      <p:ext uri="{BB962C8B-B14F-4D97-AF65-F5344CB8AC3E}">
        <p14:creationId xmlns:p14="http://schemas.microsoft.com/office/powerpoint/2010/main" val="417556566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656851"/>
          </a:xfrm>
        </p:spPr>
        <p:txBody>
          <a:bodyPr>
            <a:normAutofit fontScale="90000"/>
          </a:bodyPr>
          <a:lstStyle/>
          <a:p>
            <a:r>
              <a:rPr lang="en-US" dirty="0" smtClean="0">
                <a:solidFill>
                  <a:schemeClr val="bg1"/>
                </a:solidFill>
                <a:latin typeface="Garamond" panose="02020404030301010803" pitchFamily="18" charset="0"/>
              </a:rPr>
              <a:t>Roles</a:t>
            </a:r>
            <a:endParaRPr lang="en-US" dirty="0">
              <a:solidFill>
                <a:schemeClr val="bg1"/>
              </a:solidFill>
              <a:latin typeface="Garamond" panose="02020404030301010803" pitchFamily="18" charset="0"/>
            </a:endParaRPr>
          </a:p>
        </p:txBody>
      </p:sp>
      <p:sp>
        <p:nvSpPr>
          <p:cNvPr id="3" name="Content Placeholder 2"/>
          <p:cNvSpPr>
            <a:spLocks noGrp="1"/>
          </p:cNvSpPr>
          <p:nvPr>
            <p:ph idx="1"/>
          </p:nvPr>
        </p:nvSpPr>
        <p:spPr>
          <a:xfrm>
            <a:off x="838200" y="1021976"/>
            <a:ext cx="10515600" cy="5526742"/>
          </a:xfrm>
        </p:spPr>
        <p:txBody>
          <a:bodyPr>
            <a:normAutofit fontScale="92500" lnSpcReduction="20000"/>
          </a:bodyPr>
          <a:lstStyle/>
          <a:p>
            <a:pPr marL="0" lvl="0" indent="0">
              <a:lnSpc>
                <a:spcPct val="120000"/>
              </a:lnSpc>
              <a:spcBef>
                <a:spcPts val="0"/>
              </a:spcBef>
              <a:buNone/>
            </a:pPr>
            <a:r>
              <a:rPr lang="en-US" sz="2000" b="1" dirty="0">
                <a:solidFill>
                  <a:schemeClr val="bg1"/>
                </a:solidFill>
                <a:latin typeface="Garamond" panose="02020404030301010803" pitchFamily="18" charset="0"/>
              </a:rPr>
              <a:t>VP of Operations</a:t>
            </a:r>
            <a:endParaRPr lang="en-US" sz="2000" dirty="0">
              <a:solidFill>
                <a:schemeClr val="bg1"/>
              </a:solidFill>
              <a:latin typeface="Garamond" panose="02020404030301010803" pitchFamily="18" charset="0"/>
            </a:endParaRPr>
          </a:p>
          <a:p>
            <a:pPr lvl="1">
              <a:lnSpc>
                <a:spcPct val="120000"/>
              </a:lnSpc>
              <a:spcBef>
                <a:spcPts val="0"/>
              </a:spcBef>
            </a:pPr>
            <a:r>
              <a:rPr lang="en-US" sz="2000" dirty="0">
                <a:solidFill>
                  <a:schemeClr val="bg1"/>
                </a:solidFill>
                <a:latin typeface="Garamond" panose="02020404030301010803" pitchFamily="18" charset="0"/>
              </a:rPr>
              <a:t>Responsible for taking care of logistics of the events</a:t>
            </a:r>
          </a:p>
          <a:p>
            <a:pPr lvl="1">
              <a:lnSpc>
                <a:spcPct val="120000"/>
              </a:lnSpc>
              <a:spcBef>
                <a:spcPts val="0"/>
              </a:spcBef>
            </a:pPr>
            <a:r>
              <a:rPr lang="en-US" sz="2000" dirty="0">
                <a:solidFill>
                  <a:schemeClr val="bg1"/>
                </a:solidFill>
                <a:latin typeface="Garamond" panose="02020404030301010803" pitchFamily="18" charset="0"/>
              </a:rPr>
              <a:t>He/she should produce necessary budget proposals and the receipts for the events to the Treasurer of GSA</a:t>
            </a:r>
          </a:p>
          <a:p>
            <a:pPr lvl="1">
              <a:lnSpc>
                <a:spcPct val="120000"/>
              </a:lnSpc>
              <a:spcBef>
                <a:spcPts val="0"/>
              </a:spcBef>
            </a:pPr>
            <a:r>
              <a:rPr lang="en-US" sz="2000" dirty="0">
                <a:solidFill>
                  <a:schemeClr val="bg1"/>
                </a:solidFill>
                <a:latin typeface="Garamond" panose="02020404030301010803" pitchFamily="18" charset="0"/>
              </a:rPr>
              <a:t>He/she is also responsible for maintaining a record of the giveaways</a:t>
            </a:r>
          </a:p>
          <a:p>
            <a:pPr marL="0" indent="0">
              <a:lnSpc>
                <a:spcPct val="120000"/>
              </a:lnSpc>
              <a:spcBef>
                <a:spcPts val="0"/>
              </a:spcBef>
              <a:buNone/>
            </a:pPr>
            <a:r>
              <a:rPr lang="en-US" sz="2000" b="1" dirty="0">
                <a:solidFill>
                  <a:schemeClr val="bg1"/>
                </a:solidFill>
                <a:latin typeface="Garamond" panose="02020404030301010803" pitchFamily="18" charset="0"/>
              </a:rPr>
              <a:t> </a:t>
            </a:r>
            <a:endParaRPr lang="en-US" sz="2000" dirty="0">
              <a:solidFill>
                <a:schemeClr val="bg1"/>
              </a:solidFill>
              <a:latin typeface="Garamond" panose="02020404030301010803" pitchFamily="18" charset="0"/>
            </a:endParaRPr>
          </a:p>
          <a:p>
            <a:pPr marL="0" lvl="0" indent="0">
              <a:lnSpc>
                <a:spcPct val="120000"/>
              </a:lnSpc>
              <a:spcBef>
                <a:spcPts val="0"/>
              </a:spcBef>
              <a:buNone/>
            </a:pPr>
            <a:r>
              <a:rPr lang="en-US" sz="2000" b="1" dirty="0">
                <a:solidFill>
                  <a:schemeClr val="bg1"/>
                </a:solidFill>
                <a:latin typeface="Garamond" panose="02020404030301010803" pitchFamily="18" charset="0"/>
              </a:rPr>
              <a:t>VP of Communication</a:t>
            </a:r>
            <a:endParaRPr lang="en-US" sz="2000" dirty="0">
              <a:solidFill>
                <a:schemeClr val="bg1"/>
              </a:solidFill>
              <a:latin typeface="Garamond" panose="02020404030301010803" pitchFamily="18" charset="0"/>
            </a:endParaRPr>
          </a:p>
          <a:p>
            <a:pPr lvl="1">
              <a:lnSpc>
                <a:spcPct val="120000"/>
              </a:lnSpc>
              <a:spcBef>
                <a:spcPts val="0"/>
              </a:spcBef>
            </a:pPr>
            <a:r>
              <a:rPr lang="en-US" sz="2000" dirty="0">
                <a:solidFill>
                  <a:schemeClr val="bg1"/>
                </a:solidFill>
                <a:latin typeface="Garamond" panose="02020404030301010803" pitchFamily="18" charset="0"/>
              </a:rPr>
              <a:t>Maintaining the organization’s Facebook page (</a:t>
            </a:r>
            <a:r>
              <a:rPr lang="en-US" sz="2000" i="1" dirty="0">
                <a:solidFill>
                  <a:schemeClr val="bg1"/>
                </a:solidFill>
                <a:latin typeface="Garamond" panose="02020404030301010803" pitchFamily="18" charset="0"/>
              </a:rPr>
              <a:t>required</a:t>
            </a:r>
            <a:r>
              <a:rPr lang="en-US" sz="2000" dirty="0">
                <a:solidFill>
                  <a:schemeClr val="bg1"/>
                </a:solidFill>
                <a:latin typeface="Garamond" panose="02020404030301010803" pitchFamily="18" charset="0"/>
              </a:rPr>
              <a:t>), Twitter and LinkedIn Group</a:t>
            </a:r>
          </a:p>
          <a:p>
            <a:pPr lvl="1">
              <a:lnSpc>
                <a:spcPct val="120000"/>
              </a:lnSpc>
              <a:spcBef>
                <a:spcPts val="0"/>
              </a:spcBef>
            </a:pPr>
            <a:r>
              <a:rPr lang="en-US" sz="2000" dirty="0">
                <a:solidFill>
                  <a:schemeClr val="bg1"/>
                </a:solidFill>
                <a:latin typeface="Garamond" panose="02020404030301010803" pitchFamily="18" charset="0"/>
              </a:rPr>
              <a:t>Creating event pages and flyers</a:t>
            </a:r>
          </a:p>
          <a:p>
            <a:pPr lvl="1">
              <a:lnSpc>
                <a:spcPct val="120000"/>
              </a:lnSpc>
              <a:spcBef>
                <a:spcPts val="0"/>
              </a:spcBef>
            </a:pPr>
            <a:r>
              <a:rPr lang="en-US" sz="2000" dirty="0">
                <a:solidFill>
                  <a:schemeClr val="bg1"/>
                </a:solidFill>
                <a:latin typeface="Garamond" panose="02020404030301010803" pitchFamily="18" charset="0"/>
              </a:rPr>
              <a:t>Sending Event template to GSA’s VP of Communications once event proposal is approved</a:t>
            </a:r>
          </a:p>
          <a:p>
            <a:pPr lvl="1">
              <a:lnSpc>
                <a:spcPct val="120000"/>
              </a:lnSpc>
              <a:spcBef>
                <a:spcPts val="0"/>
              </a:spcBef>
            </a:pPr>
            <a:r>
              <a:rPr lang="en-US" sz="2000" dirty="0">
                <a:solidFill>
                  <a:schemeClr val="bg1"/>
                </a:solidFill>
                <a:latin typeface="Garamond" panose="02020404030301010803" pitchFamily="18" charset="0"/>
              </a:rPr>
              <a:t>Promoting the organization and its events</a:t>
            </a:r>
          </a:p>
          <a:p>
            <a:pPr lvl="1">
              <a:lnSpc>
                <a:spcPct val="120000"/>
              </a:lnSpc>
              <a:spcBef>
                <a:spcPts val="0"/>
              </a:spcBef>
            </a:pPr>
            <a:r>
              <a:rPr lang="en-US" sz="2000" dirty="0">
                <a:solidFill>
                  <a:schemeClr val="bg1"/>
                </a:solidFill>
                <a:latin typeface="Garamond" panose="02020404030301010803" pitchFamily="18" charset="0"/>
              </a:rPr>
              <a:t>Sending emails to students who subscribe to the organization </a:t>
            </a:r>
          </a:p>
          <a:p>
            <a:pPr marL="0" indent="0">
              <a:lnSpc>
                <a:spcPct val="120000"/>
              </a:lnSpc>
              <a:spcBef>
                <a:spcPts val="0"/>
              </a:spcBef>
              <a:buNone/>
            </a:pPr>
            <a:r>
              <a:rPr lang="en-US" sz="2000" b="1" dirty="0">
                <a:solidFill>
                  <a:schemeClr val="bg1"/>
                </a:solidFill>
                <a:latin typeface="Garamond" panose="02020404030301010803" pitchFamily="18" charset="0"/>
              </a:rPr>
              <a:t> </a:t>
            </a:r>
            <a:endParaRPr lang="en-US" sz="2000" dirty="0">
              <a:solidFill>
                <a:schemeClr val="bg1"/>
              </a:solidFill>
              <a:latin typeface="Garamond" panose="02020404030301010803" pitchFamily="18" charset="0"/>
            </a:endParaRPr>
          </a:p>
          <a:p>
            <a:pPr marL="0" lvl="0" indent="0">
              <a:lnSpc>
                <a:spcPct val="120000"/>
              </a:lnSpc>
              <a:spcBef>
                <a:spcPts val="0"/>
              </a:spcBef>
              <a:buNone/>
            </a:pPr>
            <a:r>
              <a:rPr lang="en-US" sz="2000" b="1" dirty="0">
                <a:solidFill>
                  <a:schemeClr val="bg1"/>
                </a:solidFill>
                <a:latin typeface="Garamond" panose="02020404030301010803" pitchFamily="18" charset="0"/>
              </a:rPr>
              <a:t>Advisor</a:t>
            </a:r>
            <a:endParaRPr lang="en-US" sz="2000" dirty="0">
              <a:solidFill>
                <a:schemeClr val="bg1"/>
              </a:solidFill>
              <a:latin typeface="Garamond" panose="02020404030301010803" pitchFamily="18" charset="0"/>
            </a:endParaRPr>
          </a:p>
          <a:p>
            <a:pPr lvl="1">
              <a:lnSpc>
                <a:spcPct val="120000"/>
              </a:lnSpc>
              <a:spcBef>
                <a:spcPts val="0"/>
              </a:spcBef>
            </a:pPr>
            <a:r>
              <a:rPr lang="en-US" sz="2100" dirty="0">
                <a:solidFill>
                  <a:schemeClr val="bg1"/>
                </a:solidFill>
                <a:latin typeface="Garamond" panose="02020404030301010803" pitchFamily="18" charset="0"/>
              </a:rPr>
              <a:t>Must be an employee of the University, and preferably one who holds a personal interest or professional expertise that relates to the organization he or she is advising  </a:t>
            </a:r>
          </a:p>
          <a:p>
            <a:pPr>
              <a:lnSpc>
                <a:spcPct val="120000"/>
              </a:lnSpc>
              <a:spcBef>
                <a:spcPts val="0"/>
              </a:spcBef>
            </a:pPr>
            <a:endParaRPr lang="en-US" sz="2000" i="1" dirty="0" smtClean="0">
              <a:solidFill>
                <a:schemeClr val="bg1"/>
              </a:solidFill>
              <a:latin typeface="Garamond" panose="02020404030301010803" pitchFamily="18" charset="0"/>
            </a:endParaRPr>
          </a:p>
          <a:p>
            <a:pPr marL="0" indent="0">
              <a:lnSpc>
                <a:spcPct val="120000"/>
              </a:lnSpc>
              <a:spcBef>
                <a:spcPts val="0"/>
              </a:spcBef>
              <a:buNone/>
            </a:pPr>
            <a:r>
              <a:rPr lang="en-US" sz="2000" i="1" dirty="0" smtClean="0">
                <a:solidFill>
                  <a:schemeClr val="bg1"/>
                </a:solidFill>
                <a:latin typeface="Garamond" panose="02020404030301010803" pitchFamily="18" charset="0"/>
              </a:rPr>
              <a:t>GSA </a:t>
            </a:r>
            <a:r>
              <a:rPr lang="en-US" sz="2000" i="1" dirty="0">
                <a:solidFill>
                  <a:schemeClr val="bg1"/>
                </a:solidFill>
                <a:latin typeface="Garamond" panose="02020404030301010803" pitchFamily="18" charset="0"/>
              </a:rPr>
              <a:t>does not restrict the maximum number of board members </a:t>
            </a:r>
            <a:endParaRPr lang="en-US" sz="2000" dirty="0"/>
          </a:p>
        </p:txBody>
      </p:sp>
    </p:spTree>
    <p:extLst>
      <p:ext uri="{BB962C8B-B14F-4D97-AF65-F5344CB8AC3E}">
        <p14:creationId xmlns:p14="http://schemas.microsoft.com/office/powerpoint/2010/main" val="253074349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latin typeface="Garamond" panose="02020404030301010803" pitchFamily="18" charset="0"/>
              </a:rPr>
              <a:t>Grad Org official e-mail</a:t>
            </a:r>
            <a:endParaRPr lang="en-US" dirty="0">
              <a:solidFill>
                <a:schemeClr val="bg1"/>
              </a:solidFill>
              <a:latin typeface="Garamond" panose="02020404030301010803" pitchFamily="18" charset="0"/>
            </a:endParaRPr>
          </a:p>
        </p:txBody>
      </p:sp>
      <p:sp>
        <p:nvSpPr>
          <p:cNvPr id="3" name="Content Placeholder 2"/>
          <p:cNvSpPr>
            <a:spLocks noGrp="1"/>
          </p:cNvSpPr>
          <p:nvPr>
            <p:ph idx="1"/>
          </p:nvPr>
        </p:nvSpPr>
        <p:spPr/>
        <p:txBody>
          <a:bodyPr/>
          <a:lstStyle/>
          <a:p>
            <a:pPr>
              <a:lnSpc>
                <a:spcPct val="100000"/>
              </a:lnSpc>
              <a:spcBef>
                <a:spcPts val="0"/>
              </a:spcBef>
            </a:pPr>
            <a:r>
              <a:rPr lang="en-US" dirty="0" smtClean="0">
                <a:solidFill>
                  <a:schemeClr val="bg1"/>
                </a:solidFill>
                <a:latin typeface="Garamond" panose="02020404030301010803" pitchFamily="18" charset="0"/>
              </a:rPr>
              <a:t>Each organization should have an organization e-mail account which is granted by the GSA Advisor A.J. Darcey (adarcey@bentley.edu). </a:t>
            </a:r>
          </a:p>
          <a:p>
            <a:pPr>
              <a:lnSpc>
                <a:spcPct val="100000"/>
              </a:lnSpc>
              <a:spcBef>
                <a:spcPts val="0"/>
              </a:spcBef>
            </a:pPr>
            <a:r>
              <a:rPr lang="en-US" dirty="0" smtClean="0">
                <a:solidFill>
                  <a:schemeClr val="bg1"/>
                </a:solidFill>
                <a:latin typeface="Garamond" panose="02020404030301010803" pitchFamily="18" charset="0"/>
              </a:rPr>
              <a:t>Only 3 people will be granted access to this email. </a:t>
            </a:r>
          </a:p>
          <a:p>
            <a:pPr>
              <a:lnSpc>
                <a:spcPct val="100000"/>
              </a:lnSpc>
              <a:spcBef>
                <a:spcPts val="0"/>
              </a:spcBef>
            </a:pPr>
            <a:r>
              <a:rPr lang="en-US" dirty="0" smtClean="0">
                <a:solidFill>
                  <a:schemeClr val="bg1"/>
                </a:solidFill>
                <a:latin typeface="Garamond" panose="02020404030301010803" pitchFamily="18" charset="0"/>
              </a:rPr>
              <a:t>The e-mail account can be used to send of events e-mail to the members, book the events rooms etc. </a:t>
            </a:r>
            <a:endParaRPr lang="en-US" dirty="0">
              <a:solidFill>
                <a:schemeClr val="bg1"/>
              </a:solidFill>
              <a:latin typeface="Garamond" panose="02020404030301010803" pitchFamily="18" charset="0"/>
            </a:endParaRPr>
          </a:p>
          <a:p>
            <a:pPr>
              <a:lnSpc>
                <a:spcPct val="100000"/>
              </a:lnSpc>
              <a:spcBef>
                <a:spcPts val="0"/>
              </a:spcBef>
            </a:pPr>
            <a:r>
              <a:rPr lang="en-US" dirty="0" smtClean="0">
                <a:solidFill>
                  <a:schemeClr val="bg1"/>
                </a:solidFill>
                <a:latin typeface="Garamond" panose="02020404030301010803" pitchFamily="18" charset="0"/>
              </a:rPr>
              <a:t>Organizations should NOT be using other emails. </a:t>
            </a:r>
            <a:endParaRPr lang="en-US" dirty="0">
              <a:solidFill>
                <a:schemeClr val="bg1"/>
              </a:solidFill>
              <a:latin typeface="Garamond" panose="02020404030301010803" pitchFamily="18" charset="0"/>
            </a:endParaRPr>
          </a:p>
        </p:txBody>
      </p:sp>
    </p:spTree>
    <p:extLst>
      <p:ext uri="{BB962C8B-B14F-4D97-AF65-F5344CB8AC3E}">
        <p14:creationId xmlns:p14="http://schemas.microsoft.com/office/powerpoint/2010/main" val="106149303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143</TotalTime>
  <Words>499</Words>
  <Application>Microsoft Office PowerPoint</Application>
  <PresentationFormat>Personalizado</PresentationFormat>
  <Paragraphs>59</Paragraphs>
  <Slides>10</Slides>
  <Notes>0</Notes>
  <HiddenSlides>0</HiddenSlides>
  <MMClips>0</MMClips>
  <ScaleCrop>false</ScaleCrop>
  <HeadingPairs>
    <vt:vector size="4" baseType="variant">
      <vt:variant>
        <vt:lpstr>Tema</vt:lpstr>
      </vt:variant>
      <vt:variant>
        <vt:i4>1</vt:i4>
      </vt:variant>
      <vt:variant>
        <vt:lpstr>Títulos de diapositiva</vt:lpstr>
      </vt:variant>
      <vt:variant>
        <vt:i4>10</vt:i4>
      </vt:variant>
    </vt:vector>
  </HeadingPairs>
  <TitlesOfParts>
    <vt:vector size="11" baseType="lpstr">
      <vt:lpstr>Office Theme</vt:lpstr>
      <vt:lpstr>GSA &amp; Other Graduate Organizations </vt:lpstr>
      <vt:lpstr>Graduate Organizations Format  </vt:lpstr>
      <vt:lpstr>GRAD ORG REQUIRMENTS</vt:lpstr>
      <vt:lpstr>All Grad Organizations are expected to meet the following requirements:</vt:lpstr>
      <vt:lpstr>Graduate Organization Events:</vt:lpstr>
      <vt:lpstr>Roles</vt:lpstr>
      <vt:lpstr>Roles</vt:lpstr>
      <vt:lpstr>Roles</vt:lpstr>
      <vt:lpstr>Grad Org official e-mail</vt:lpstr>
      <vt:lpstr>Links and e-mails</vt:lpstr>
    </vt:vector>
  </TitlesOfParts>
  <Company>Bentley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SMIPOD</dc:creator>
  <cp:lastModifiedBy>Paola</cp:lastModifiedBy>
  <cp:revision>17</cp:revision>
  <dcterms:created xsi:type="dcterms:W3CDTF">2016-02-16T22:58:55Z</dcterms:created>
  <dcterms:modified xsi:type="dcterms:W3CDTF">2018-08-15T01:53:11Z</dcterms:modified>
</cp:coreProperties>
</file>